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83" r:id="rId28"/>
    <p:sldId id="284" r:id="rId29"/>
    <p:sldId id="281" r:id="rId30"/>
    <p:sldId id="299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4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ayevery.nam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Directed Acyclic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603D-0517-1631-6965-5BFF29AA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Unobserved 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1EAFE6-D135-1809-D47B-97DF3C0E0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546" y="2179031"/>
            <a:ext cx="4084467" cy="25621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EE33F-3992-6D5A-4B1A-5858FF4DCB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 backdoor path unobserved to us econometricians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exists but not in data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Two pathways remain</a:t>
                </a:r>
              </a:p>
              <a:p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Backdoor is </a:t>
                </a:r>
                <a:r>
                  <a:rPr lang="en-US" dirty="0">
                    <a:solidFill>
                      <a:srgbClr val="E84A27"/>
                    </a:solidFill>
                  </a:rPr>
                  <a:t>open</a:t>
                </a:r>
                <a:r>
                  <a:rPr lang="en-US" dirty="0"/>
                  <a:t>: cannot be </a:t>
                </a:r>
                <a:r>
                  <a:rPr lang="en-US" i="1" dirty="0"/>
                  <a:t>closed</a:t>
                </a:r>
                <a:r>
                  <a:rPr lang="en-US" dirty="0"/>
                  <a:t> by conditioning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EE33F-3992-6D5A-4B1A-5858FF4DC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7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3757DF-724E-1546-AC33-14CEA8A249EE}"/>
              </a:ext>
            </a:extLst>
          </p:cNvPr>
          <p:cNvSpPr/>
          <p:nvPr/>
        </p:nvSpPr>
        <p:spPr>
          <a:xfrm>
            <a:off x="1485532" y="3160449"/>
            <a:ext cx="8972364" cy="25545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8AA0-853E-CFE4-997B-CC091BF4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Becker 1994 – Human Capital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0EC8E-4C60-6F87-C4D9-32227B01F9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effect of education on wages?</a:t>
                </a:r>
              </a:p>
              <a:p>
                <a:r>
                  <a:rPr lang="en-US" dirty="0"/>
                  <a:t>In competitive market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MPL</a:t>
                </a:r>
              </a:p>
              <a:p>
                <a:r>
                  <a:rPr lang="en-US" dirty="0"/>
                  <a:t>Education increases one’s productivity</a:t>
                </a:r>
              </a:p>
              <a:p>
                <a:r>
                  <a:rPr lang="en-US" dirty="0"/>
                  <a:t>College is non-random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Treatment (college degree)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Earnings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Parental education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Family income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Unobserved background (nature, </a:t>
                </a:r>
                <a:r>
                  <a:rPr lang="en-US" dirty="0" err="1"/>
                  <a:t>nuture</a:t>
                </a:r>
                <a:r>
                  <a:rPr lang="en-US" dirty="0"/>
                  <a:t>, ability,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0EC8E-4C60-6F87-C4D9-32227B01F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8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of Human Capital Theory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362575" cy="4576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Interested in direct path of college on earnings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Family income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pays for education and creates inheritance</a:t>
                </a:r>
              </a:p>
              <a:p>
                <a:r>
                  <a:rPr lang="en-US" dirty="0"/>
                  <a:t>Parental education affects family income and acts as role model for child’s educational goals</a:t>
                </a:r>
              </a:p>
              <a:p>
                <a:r>
                  <a:rPr lang="en-US" dirty="0"/>
                  <a:t>Family background affects education</a:t>
                </a:r>
              </a:p>
              <a:p>
                <a:pPr marL="0" indent="0">
                  <a:buNone/>
                </a:pPr>
                <a:r>
                  <a:rPr lang="en-US" i="1" dirty="0"/>
                  <a:t>Should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exist?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362575" cy="4576763"/>
              </a:xfrm>
              <a:blipFill>
                <a:blip r:embed="rId3"/>
                <a:stretch>
                  <a:fillRect l="-2273" t="-2267" r="-2500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of Human Capital Theory – Finding Paths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Notes: </a:t>
                </a:r>
              </a:p>
              <a:p>
                <a:r>
                  <a:rPr lang="en-US" dirty="0"/>
                  <a:t>1. is direct path </a:t>
                </a:r>
              </a:p>
              <a:p>
                <a:r>
                  <a:rPr lang="en-US" dirty="0"/>
                  <a:t>2.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4. are backdoors</a:t>
                </a:r>
              </a:p>
              <a:p>
                <a:r>
                  <a:rPr lang="en-US" b="1" dirty="0"/>
                  <a:t>No </a:t>
                </a:r>
                <a:r>
                  <a:rPr lang="en-US" b="1" dirty="0">
                    <a:solidFill>
                      <a:srgbClr val="E84A27"/>
                    </a:solidFill>
                  </a:rPr>
                  <a:t>colliders</a:t>
                </a:r>
                <a:r>
                  <a:rPr lang="en-US" b="1" dirty="0"/>
                  <a:t> in backdoors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open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35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7DCD-5BD3-0E1E-2FF3-9935F992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Colliders – The automatic backdoor closer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817FFA-300E-72C9-ABF7-5AD63CB39D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97981"/>
            <a:ext cx="5181600" cy="32668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00CA43-2247-5866-FC02-AC3CFA1522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5767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causal effects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E84A27"/>
                    </a:solidFill>
                  </a:rPr>
                  <a:t>collide</a:t>
                </a:r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the backdoor path is closed by default.</a:t>
                </a:r>
              </a:p>
              <a:p>
                <a:pPr marL="0" indent="0">
                  <a:buNone/>
                </a:pPr>
                <a:r>
                  <a:rPr lang="en-US" dirty="0"/>
                  <a:t>Caution: Conditioning on collider opens backdoor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DO NOT TOUCH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00CA43-2247-5866-FC02-AC3CFA152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576763"/>
              </a:xfrm>
              <a:blipFill>
                <a:blip r:embed="rId3"/>
                <a:stretch>
                  <a:fillRect l="-2471" t="-3067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7CAB-9A47-889C-C463-47A12DD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Backdoor Criterion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73BD2-4327-5489-DAFD-52258B69E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Isolating causal effects</a:t>
            </a:r>
          </a:p>
        </p:txBody>
      </p:sp>
    </p:spTree>
    <p:extLst>
      <p:ext uri="{BB962C8B-B14F-4D97-AF65-F5344CB8AC3E}">
        <p14:creationId xmlns:p14="http://schemas.microsoft.com/office/powerpoint/2010/main" val="299978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52E-2003-028D-BBBE-DCA25702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Backdoor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F0CAE-8B32-9316-7206-94AB382D6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Estimating the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only possible when all backdoor paths are closed.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Closing backdoors: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Conditioning on all confounders</a:t>
                </a:r>
              </a:p>
              <a:p>
                <a:pPr lvl="1"/>
                <a:r>
                  <a:rPr lang="en-US" dirty="0"/>
                  <a:t>Via subclassification, matching, or regression (matching)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existence of a collider on backdoor path</a:t>
                </a:r>
              </a:p>
              <a:p>
                <a:pPr lvl="1"/>
                <a:r>
                  <a:rPr lang="en-US" dirty="0"/>
                  <a:t>Ignoring collider is part of causal identification strategy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F0CAE-8B32-9316-7206-94AB382D6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7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Becker 1994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Notes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all non-colliders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occurs in every backdoor path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294" b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25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1DC6-B10C-B74C-AE5C-7EEE2960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Minimally sufficient conditioning strategy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692ED-83AC-61F0-0B8B-84311154C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8083"/>
            <a:ext cx="5181600" cy="27265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D0E5B6-72D2-F4DF-01DB-24F138C182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causal because: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closes all backdoors as it is a non-collider in all backdoors.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dirty="0"/>
                  <a:t> as well.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D0E5B6-72D2-F4DF-01DB-24F138C18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4933-E5F0-7BC5-87F3-5651301D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likely has direct effect on earnings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BF7A8-2F72-421A-7420-DA55B2B22F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1047"/>
            <a:ext cx="5181600" cy="246066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35F0-FCA3-A44F-E15E-E3D8DA4A613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Cannot control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does not have causal interpretation.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Estimating the effect of education on wages is truly non-trivial.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35F0-FCA3-A44F-E15E-E3D8DA4A6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43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C7D1-9F9F-5853-DDC5-3DEBB303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305F-A3FD-DAC2-C5F5-3B9C4A7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986857" cy="45854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Reading for next class: </a:t>
            </a:r>
          </a:p>
          <a:p>
            <a:r>
              <a:rPr lang="en-US" dirty="0"/>
              <a:t>Ch 4 – 4.1.5 up to “replicating demand for learning HIV stats” (next class)</a:t>
            </a:r>
          </a:p>
          <a:p>
            <a:r>
              <a:rPr lang="en-US" dirty="0"/>
              <a:t>Ch 4.2.1 – 4.2.4, 4.2.6 – end</a:t>
            </a:r>
          </a:p>
          <a:p>
            <a:r>
              <a:rPr lang="en-US" dirty="0"/>
              <a:t>Thornton (2008): Intro, Section 1 and Section 2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Directed Acyclic Graphs Anatomy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Backdoor Criterion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Three Real-World Collider Bias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Controls to Include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Takeaways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6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785-FFD8-3671-E5A6-85155D4E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colliders could exist in education-wage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20435D-6CD8-0569-34EA-B301B057CD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57717"/>
            <a:ext cx="5181600" cy="43473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2DCDC1-647D-B353-F589-D4EE6B16EF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493058" cy="49382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parental ability genes</a:t>
                </a:r>
              </a:p>
              <a:p>
                <a:pPr marL="0" indent="0">
                  <a:buNone/>
                </a:pPr>
                <a:r>
                  <a:rPr lang="en-US" u="sng" dirty="0"/>
                  <a:t>Paths</a:t>
                </a:r>
                <a:r>
                  <a:rPr lang="en-US" dirty="0"/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has become a collider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cannot </a:t>
                </a:r>
                <a:r>
                  <a:rPr lang="en-US" dirty="0"/>
                  <a:t>be causally identified</a:t>
                </a:r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2DCDC1-647D-B353-F589-D4EE6B16E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493058" cy="4938204"/>
              </a:xfrm>
              <a:blipFill>
                <a:blip r:embed="rId3"/>
                <a:stretch>
                  <a:fillRect l="-2331" t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2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031B-6984-0D03-3202-2EE47961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Collider Bias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31ED2-2C3F-D1AA-85B6-FF079DF2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discrimination, movie stars, and racial profiling</a:t>
            </a:r>
          </a:p>
        </p:txBody>
      </p:sp>
    </p:spTree>
    <p:extLst>
      <p:ext uri="{BB962C8B-B14F-4D97-AF65-F5344CB8AC3E}">
        <p14:creationId xmlns:p14="http://schemas.microsoft.com/office/powerpoint/2010/main" val="1220052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ABFA-4B10-01BB-E947-DCB9502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Labor Market Gender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2FAD-22F0-D5B7-C292-2F574224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924713" cy="45854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 example:</a:t>
            </a:r>
          </a:p>
          <a:p>
            <a:r>
              <a:rPr lang="en-US" dirty="0"/>
              <a:t>Google was criticized for systematically underpaying its female employees</a:t>
            </a:r>
          </a:p>
          <a:p>
            <a:r>
              <a:rPr lang="en-US" dirty="0"/>
              <a:t>Google showed no gender wage gap existed after conditioning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Tenure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Job role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Job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gender pay gap exists because of discrimination in the job ladder?</a:t>
            </a:r>
          </a:p>
        </p:txBody>
      </p:sp>
    </p:spTree>
    <p:extLst>
      <p:ext uri="{BB962C8B-B14F-4D97-AF65-F5344CB8AC3E}">
        <p14:creationId xmlns:p14="http://schemas.microsoft.com/office/powerpoint/2010/main" val="2143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9D63-8FEE-3157-5DAA-A79F0F21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Occupational Sorting w/ Unobserved Heterogeneity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9465E-1DD8-4FBA-E232-B2D498DA2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7804" y="1143000"/>
            <a:ext cx="3762392" cy="45767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 direct path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Females have </a:t>
                </a:r>
                <a:r>
                  <a:rPr lang="en-US"/>
                  <a:t>identical productivity (A) </a:t>
                </a:r>
                <a:r>
                  <a:rPr lang="en-US" dirty="0"/>
                  <a:t>as males</a:t>
                </a:r>
              </a:p>
              <a:p>
                <a:pPr marL="0" indent="0">
                  <a:buNone/>
                </a:pPr>
                <a:r>
                  <a:rPr lang="en-US" dirty="0"/>
                  <a:t>If regressed: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we are not interested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but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itself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5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9D63-8FEE-3157-5DAA-A79F0F21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0906957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Occupational Sorting w/ Unobserved Heterogeneity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9465E-1DD8-4FBA-E232-B2D498DA2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7804" y="1143000"/>
            <a:ext cx="3762392" cy="45767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Mediated: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a collider</a:t>
                </a:r>
              </a:p>
              <a:p>
                <a:pPr marL="0" indent="0">
                  <a:buNone/>
                </a:pPr>
                <a:r>
                  <a:rPr lang="en-US" dirty="0"/>
                  <a:t>Conditioning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opens the backdoor path (3.)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bias</a:t>
                </a:r>
              </a:p>
              <a:p>
                <a:pPr marL="0" indent="0">
                  <a:buNone/>
                </a:pPr>
                <a:r>
                  <a:rPr lang="en-US" dirty="0"/>
                  <a:t>Thus, identification strategy DNE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92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DAD9-E808-219A-1BD8-667A8B99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Discrimination - Generated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7AFF-B77E-49C9-2013-A07FDEAD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AD28B-2AB2-90DC-1197-481972F432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31" y="1211441"/>
            <a:ext cx="5563938" cy="4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0E8D-1683-E621-A5C6-B4AC6C1B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Stars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AB5D-C741-2089-3467-124225D7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bias</a:t>
            </a:r>
          </a:p>
        </p:txBody>
      </p:sp>
    </p:spTree>
    <p:extLst>
      <p:ext uri="{BB962C8B-B14F-4D97-AF65-F5344CB8AC3E}">
        <p14:creationId xmlns:p14="http://schemas.microsoft.com/office/powerpoint/2010/main" val="729537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0D57-D1E0-6A34-291D-B0BE0614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selection – Becoming a movie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44B3-8410-BE9F-4F85-323548234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text:</a:t>
            </a:r>
          </a:p>
          <a:p>
            <a:pPr marL="0" indent="0">
              <a:buNone/>
            </a:pPr>
            <a:r>
              <a:rPr lang="en-US" dirty="0"/>
              <a:t>“A 2009 CNN blog post reported that Megan Fox, who starred in the movie Transformers, was voted the worst and most attractive actress of 2009.”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Julian also votes for Tom Cruise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2C437-0437-1BBF-C521-4DB71FF431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87B91-3696-1A1D-DBC0-51F06DED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9" y="1223520"/>
            <a:ext cx="2823014" cy="4410959"/>
          </a:xfrm>
          <a:prstGeom prst="rect">
            <a:avLst/>
          </a:prstGeom>
        </p:spPr>
      </p:pic>
      <p:pic>
        <p:nvPicPr>
          <p:cNvPr id="1026" name="Picture 2" descr="Reacher (TV Series 2022– ) - IMDb">
            <a:extLst>
              <a:ext uri="{FF2B5EF4-FFF2-40B4-BE49-F238E27FC236}">
                <a16:creationId xmlns:a16="http://schemas.microsoft.com/office/drawing/2014/main" id="{16032A25-3D6A-3DCE-A1E3-C2894872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86" y="1223520"/>
            <a:ext cx="3041106" cy="44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1F49D-4C78-9077-661E-34796366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4756807"/>
            <a:ext cx="5101346" cy="17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0D57-D1E0-6A34-291D-B0BE0614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selection – Becoming a movie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44B3-8410-BE9F-4F85-323548234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talent and beauty negatively correlated?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2C437-0437-1BBF-C521-4DB71FF431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Generate some data from DAG: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0B29-6B6B-A43A-1353-2F10072C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00" y="1951580"/>
            <a:ext cx="5779799" cy="27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4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00BD-A737-E820-500F-61C37185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Stars are top 85% of beauty + talent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0AE841C-6B6F-AFC4-F512-4B6E98EF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606546"/>
            <a:ext cx="9144019" cy="3657607"/>
          </a:xfrm>
        </p:spPr>
      </p:pic>
    </p:spTree>
    <p:extLst>
      <p:ext uri="{BB962C8B-B14F-4D97-AF65-F5344CB8AC3E}">
        <p14:creationId xmlns:p14="http://schemas.microsoft.com/office/powerpoint/2010/main" val="237103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0C-D29F-2298-B31B-FD1ECA76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Anatomy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71151-5BB2-F258-DD18-C052F9C1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Causal paths, backdoors, colliders</a:t>
            </a:r>
          </a:p>
        </p:txBody>
      </p:sp>
    </p:spTree>
    <p:extLst>
      <p:ext uri="{BB962C8B-B14F-4D97-AF65-F5344CB8AC3E}">
        <p14:creationId xmlns:p14="http://schemas.microsoft.com/office/powerpoint/2010/main" val="73899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6F91-2D05-F83F-18CD-83C7B670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ABDC-4222-8EAA-07A6-F52C9CC72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bias</a:t>
            </a:r>
          </a:p>
        </p:txBody>
      </p:sp>
    </p:spTree>
    <p:extLst>
      <p:ext uri="{BB962C8B-B14F-4D97-AF65-F5344CB8AC3E}">
        <p14:creationId xmlns:p14="http://schemas.microsoft.com/office/powerpoint/2010/main" val="186220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B604-C799-8415-E859-FA724EF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 – a subtle case of sample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78D1-69FA-D412-BDF0-2C9A5955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tale how amazing data cannot solve your causal identification issues.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Growing public concern of perceived police racial profiling from white police officers killing black citizens</a:t>
            </a:r>
          </a:p>
          <a:p>
            <a:r>
              <a:rPr lang="en-US" dirty="0"/>
              <a:t>Trayvon Martin (2012-02-26) – “a suspicious person”</a:t>
            </a:r>
          </a:p>
          <a:p>
            <a:r>
              <a:rPr lang="en-US" dirty="0"/>
              <a:t>Michael Brown (2014-09-09) – Ferguson police department</a:t>
            </a:r>
          </a:p>
          <a:p>
            <a:r>
              <a:rPr lang="en-US" dirty="0"/>
              <a:t>Eric Garner (2015-06-13) – “I can’t breathe”</a:t>
            </a:r>
          </a:p>
          <a:p>
            <a:r>
              <a:rPr lang="en-US" dirty="0"/>
              <a:t>George Floyd (2020-03-25) – Knelt on</a:t>
            </a:r>
          </a:p>
          <a:p>
            <a:r>
              <a:rPr lang="en-US" dirty="0">
                <a:hlinkClick r:id="rId2"/>
              </a:rPr>
              <a:t>https://sayevery.name/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Lead to Black Lives Matter movement in 2013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901A-7B89-F9B1-2170-CBE23C4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Fryer (2019) – Quantify police force racial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15DF-EA9E-8D5E-A59D-422A83BB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Undertook incredible data collection legwork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Survey data of citizens experience of police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Administrative police department data interactions with civilians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9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901A-7B89-F9B1-2170-CBE23C4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Fryer (2019) – Quantify police force racial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15DF-EA9E-8D5E-A59D-422A83BB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972800" cy="45854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 from the sources: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84A27"/>
                </a:solidFill>
              </a:rPr>
              <a:t>Survey data </a:t>
            </a:r>
            <a:r>
              <a:rPr lang="en-US" dirty="0"/>
              <a:t>– With over 100 controls for </a:t>
            </a:r>
            <a:r>
              <a:rPr lang="en-US" sz="2800" dirty="0">
                <a:effectLst/>
                <a:latin typeface="Calibri" panose="020F0502020204030204" pitchFamily="34" charset="0"/>
              </a:rPr>
              <a:t>demographics, encounter characteristics, suspected weapon, precinct, year</a:t>
            </a:r>
          </a:p>
          <a:p>
            <a:r>
              <a:rPr lang="en-US" dirty="0">
                <a:latin typeface="Calibri" panose="020F0502020204030204" pitchFamily="34" charset="0"/>
              </a:rPr>
              <a:t>Blacks and Hispanics are 50% more likely than whites to have police interaction</a:t>
            </a:r>
          </a:p>
          <a:p>
            <a:r>
              <a:rPr lang="en-US" dirty="0">
                <a:latin typeface="Calibri" panose="020F0502020204030204" pitchFamily="34" charset="0"/>
              </a:rPr>
              <a:t>Blacks 21% more likely than whites to have police interaction with police gun drawn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84A27"/>
                </a:solidFill>
                <a:latin typeface="Calibri" panose="020F0502020204030204" pitchFamily="34" charset="0"/>
              </a:rPr>
              <a:t>Administrative data </a:t>
            </a:r>
            <a:r>
              <a:rPr lang="en-US" dirty="0">
                <a:latin typeface="Calibri" panose="020F0502020204030204" pitchFamily="34" charset="0"/>
              </a:rPr>
              <a:t>– no racial difference in officer shootings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0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30C5-61E3-BB0A-C358-5AC34B75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Fryer (2019) – Quantify police force racial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EB25-6FEB-FB43-DC1C-AC74E34A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the survey data results differ from the administrative data?</a:t>
            </a:r>
          </a:p>
          <a:p>
            <a:r>
              <a:rPr lang="en-US" dirty="0"/>
              <a:t>Are police departments cooking their data?</a:t>
            </a:r>
          </a:p>
          <a:p>
            <a:r>
              <a:rPr lang="en-US" dirty="0"/>
              <a:t>Are the police departments participating in the study the ones without racial bias?</a:t>
            </a:r>
          </a:p>
          <a:p>
            <a:r>
              <a:rPr lang="en-US" dirty="0"/>
              <a:t>Is the difference baked in to how the data are collected?</a:t>
            </a:r>
          </a:p>
        </p:txBody>
      </p:sp>
    </p:spTree>
    <p:extLst>
      <p:ext uri="{BB962C8B-B14F-4D97-AF65-F5344CB8AC3E}">
        <p14:creationId xmlns:p14="http://schemas.microsoft.com/office/powerpoint/2010/main" val="68770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24A5-A550-4CED-DD82-F9123F9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Administrative data is conditional on a collider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56AAB-B30F-283C-2FD2-A251E7DBB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680" y="1449905"/>
            <a:ext cx="4934639" cy="39629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Survey data is the entire DAG</a:t>
                </a:r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 path exists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represents the 100+ controls that influence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location,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list all paths prior to discussing administrative data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0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24A5-A550-4CED-DD82-F9123F9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Administrative data is conditional on a collider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56AAB-B30F-283C-2FD2-A251E7DBB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680" y="1449905"/>
            <a:ext cx="4934639" cy="39629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Mediated: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Administrative data is generated </a:t>
                </a:r>
                <a:r>
                  <a:rPr lang="en-US" dirty="0">
                    <a:solidFill>
                      <a:srgbClr val="E84A27"/>
                    </a:solidFill>
                  </a:rPr>
                  <a:t>conditional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Opens a backdoor path (4.)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7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F97-975B-FF67-1582-81544D49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Knox et al 2020 – Sample bias correction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6EA5-5896-226B-A6BB-28292041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Procedure is advanced and beyond the scope of this course</a:t>
            </a:r>
          </a:p>
          <a:p>
            <a:pPr marL="0" indent="0">
              <a:buNone/>
            </a:pPr>
            <a:r>
              <a:rPr lang="en-US" dirty="0"/>
              <a:t>Nonetheless, good to be aware it exists</a:t>
            </a:r>
          </a:p>
          <a:p>
            <a:endParaRPr lang="en-US" dirty="0"/>
          </a:p>
          <a:p>
            <a:r>
              <a:rPr lang="en-US" dirty="0"/>
              <a:t>Their findings </a:t>
            </a:r>
            <a:r>
              <a:rPr lang="en-US" dirty="0">
                <a:latin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</a:rPr>
              <a:t>how correction procedure estimates are at least 5x higher than sample-selection naïve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8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6B64-CF94-E5D5-5546-E31C38B0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controlling for?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33F6DF-B1F6-BBB9-B79A-6F8AD046C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I have my data and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are. Now what?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33F6DF-B1F6-BBB9-B79A-6F8AD046C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10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CF9E-FAF9-ECAF-0182-CF2B72F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Conditioning on Control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9E26-089D-E831-522E-7C5A00C0ED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Bad controls</a:t>
            </a:r>
          </a:p>
          <a:p>
            <a:r>
              <a:rPr lang="en-US" dirty="0"/>
              <a:t>Colliders</a:t>
            </a:r>
          </a:p>
          <a:p>
            <a:r>
              <a:rPr lang="en-US" dirty="0"/>
              <a:t>Variables determined after treatment</a:t>
            </a:r>
          </a:p>
          <a:p>
            <a:pPr lvl="1"/>
            <a:r>
              <a:rPr lang="en-US" dirty="0"/>
              <a:t>Ex) Occupation in regression of education on wages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C910EC-9E16-A164-E73F-286754A369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Good controls</a:t>
                </a:r>
              </a:p>
              <a:p>
                <a:r>
                  <a:rPr lang="en-US" dirty="0"/>
                  <a:t>Variables that closes a backdoor</a:t>
                </a:r>
              </a:p>
              <a:p>
                <a:r>
                  <a:rPr lang="en-US" dirty="0"/>
                  <a:t>Variables predictive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but unrelated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Ex) dotcom on inc. inq.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Variables that are imbalanced between treatment and control groups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C910EC-9E16-A164-E73F-286754A36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b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617C0-69C9-E01C-65E2-530C71BA1BB8}"/>
              </a:ext>
            </a:extLst>
          </p:cNvPr>
          <p:cNvCxnSpPr>
            <a:cxnSpLocks/>
          </p:cNvCxnSpPr>
          <p:nvPr/>
        </p:nvCxnSpPr>
        <p:spPr>
          <a:xfrm>
            <a:off x="9725025" y="3619498"/>
            <a:ext cx="55721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EF25C-94FD-9475-9138-9662D14AAE92}"/>
                  </a:ext>
                </a:extLst>
              </p:cNvPr>
              <p:cNvSpPr txBox="1"/>
              <p:nvPr/>
            </p:nvSpPr>
            <p:spPr>
              <a:xfrm>
                <a:off x="10082213" y="3388667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EF25C-94FD-9475-9138-9662D14A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213" y="3388667"/>
                <a:ext cx="8667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C95649-F90B-3335-ACAF-BEE06B19B7FF}"/>
                  </a:ext>
                </a:extLst>
              </p:cNvPr>
              <p:cNvSpPr txBox="1"/>
              <p:nvPr/>
            </p:nvSpPr>
            <p:spPr>
              <a:xfrm>
                <a:off x="9082087" y="3388666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C95649-F90B-3335-ACAF-BEE06B19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87" y="3388666"/>
                <a:ext cx="866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27485F-C6B4-E5BA-3D32-7F94983244F7}"/>
                  </a:ext>
                </a:extLst>
              </p:cNvPr>
              <p:cNvSpPr txBox="1"/>
              <p:nvPr/>
            </p:nvSpPr>
            <p:spPr>
              <a:xfrm>
                <a:off x="9610725" y="3878905"/>
                <a:ext cx="866775" cy="49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27485F-C6B4-E5BA-3D32-7F9498324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725" y="3878905"/>
                <a:ext cx="866775" cy="495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4AAF62-8046-2618-D90B-78E2F7B4F40D}"/>
              </a:ext>
            </a:extLst>
          </p:cNvPr>
          <p:cNvCxnSpPr>
            <a:cxnSpLocks/>
          </p:cNvCxnSpPr>
          <p:nvPr/>
        </p:nvCxnSpPr>
        <p:spPr>
          <a:xfrm flipV="1">
            <a:off x="10158412" y="3712615"/>
            <a:ext cx="195263" cy="24249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24FAF-8D07-C1B4-C22E-91A6CD31DA3B}"/>
              </a:ext>
            </a:extLst>
          </p:cNvPr>
          <p:cNvCxnSpPr>
            <a:cxnSpLocks/>
          </p:cNvCxnSpPr>
          <p:nvPr/>
        </p:nvCxnSpPr>
        <p:spPr>
          <a:xfrm flipH="1" flipV="1">
            <a:off x="9564124" y="3727225"/>
            <a:ext cx="160901" cy="22788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9B6E5-6AC1-9CCD-2A6C-76141E504F09}"/>
                  </a:ext>
                </a:extLst>
              </p:cNvPr>
              <p:cNvSpPr txBox="1"/>
              <p:nvPr/>
            </p:nvSpPr>
            <p:spPr>
              <a:xfrm>
                <a:off x="9696450" y="2850900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9B6E5-6AC1-9CCD-2A6C-76141E504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50" y="2850900"/>
                <a:ext cx="8667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39EEF-84D2-8C74-2DC4-3213522A3AF1}"/>
              </a:ext>
            </a:extLst>
          </p:cNvPr>
          <p:cNvCxnSpPr>
            <a:cxnSpLocks/>
          </p:cNvCxnSpPr>
          <p:nvPr/>
        </p:nvCxnSpPr>
        <p:spPr>
          <a:xfrm rot="6300000" flipV="1">
            <a:off x="10272712" y="3188740"/>
            <a:ext cx="195263" cy="24249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9B2-FFA7-6605-9D7A-99D866D7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Visual Representation of Causal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695F5-DDE3-B79D-C75D-CEBFC85CC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Directed Acyclic Graph (DAG) – A graphical model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What are the paths that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) affects the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Causal Paths</a:t>
                </a:r>
              </a:p>
              <a:p>
                <a:r>
                  <a:rPr lang="en-US" u="sng" dirty="0"/>
                  <a:t>Direct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u="sng" dirty="0"/>
                  <a:t>Indirect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E84A27"/>
                    </a:solidFill>
                  </a:rPr>
                  <a:t>mediated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Assumption</a:t>
                </a:r>
                <a:r>
                  <a:rPr lang="en-US" dirty="0"/>
                  <a:t>: paths cannot </a:t>
                </a:r>
              </a:p>
              <a:p>
                <a:r>
                  <a:rPr lang="en-US" dirty="0"/>
                  <a:t>Be cyclical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Have reverse causality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695F5-DDE3-B79D-C75D-CEBFC85CC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7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DFF24-57B6-CE0E-0E10-A7706C67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341D5E-8396-86E0-9C2A-0B1FCB748E06}"/>
              </a:ext>
            </a:extLst>
          </p:cNvPr>
          <p:cNvSpPr/>
          <p:nvPr/>
        </p:nvSpPr>
        <p:spPr>
          <a:xfrm>
            <a:off x="8296275" y="4638675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133D98-32FC-392B-5E1C-0C581A54522A}"/>
              </a:ext>
            </a:extLst>
          </p:cNvPr>
          <p:cNvSpPr/>
          <p:nvPr/>
        </p:nvSpPr>
        <p:spPr>
          <a:xfrm>
            <a:off x="8296274" y="4972050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854D1B-547A-FB44-3931-B9CCF31C8C7A}"/>
              </a:ext>
            </a:extLst>
          </p:cNvPr>
          <p:cNvSpPr/>
          <p:nvPr/>
        </p:nvSpPr>
        <p:spPr>
          <a:xfrm>
            <a:off x="8296274" y="5176837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1ABDE2-3500-CE3A-391E-5FEB129F1FD4}"/>
              </a:ext>
            </a:extLst>
          </p:cNvPr>
          <p:cNvSpPr/>
          <p:nvPr/>
        </p:nvSpPr>
        <p:spPr>
          <a:xfrm>
            <a:off x="8296274" y="5874766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7502BB-3077-4C8B-C352-8979756F7FD4}"/>
              </a:ext>
            </a:extLst>
          </p:cNvPr>
          <p:cNvSpPr/>
          <p:nvPr/>
        </p:nvSpPr>
        <p:spPr>
          <a:xfrm>
            <a:off x="8296274" y="6070028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0D58-CD96-6E79-9A55-DA359A7F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47629-AF43-DBE4-BDC9-336305A6C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akeout paper cups, bag, and boxes on cafe counter">
            <a:extLst>
              <a:ext uri="{FF2B5EF4-FFF2-40B4-BE49-F238E27FC236}">
                <a16:creationId xmlns:a16="http://schemas.microsoft.com/office/drawing/2014/main" id="{4C535461-26A3-5C52-CF71-B1EBD397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16" y="485776"/>
            <a:ext cx="7292929" cy="48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3794-05A7-9FE6-99C7-01105DED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causal relationships is non-trivial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975F-C81B-D58B-AE1D-D2C753D2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791825" cy="45854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just spent a bunch of time on what can go wrong</a:t>
            </a:r>
          </a:p>
          <a:p>
            <a:pPr marL="0" indent="0">
              <a:buNone/>
            </a:pPr>
            <a:r>
              <a:rPr lang="en-US" dirty="0"/>
              <a:t>	We will talk about what can go right soon!</a:t>
            </a:r>
          </a:p>
          <a:p>
            <a:endParaRPr lang="en-US" dirty="0"/>
          </a:p>
          <a:p>
            <a:r>
              <a:rPr lang="en-US" dirty="0"/>
              <a:t>Control for confounders, don’t control for collider</a:t>
            </a:r>
          </a:p>
          <a:p>
            <a:r>
              <a:rPr lang="en-US" dirty="0"/>
              <a:t>Unobservable variables a troublesome (foreshadow: can be dealt with) </a:t>
            </a:r>
          </a:p>
          <a:p>
            <a:r>
              <a:rPr lang="en-US" dirty="0"/>
              <a:t>Think carefully about how your data </a:t>
            </a:r>
            <a:r>
              <a:rPr lang="en-US"/>
              <a:t>are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1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are interested in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Need to determine all ways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correlates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All channels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can be </a:t>
                </a:r>
                <a:r>
                  <a:rPr lang="en-US" i="1" dirty="0"/>
                  <a:t>traced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Paths: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Backdoor</a:t>
                </a:r>
                <a:r>
                  <a:rPr lang="en-US" dirty="0"/>
                  <a:t>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additional variable which is related to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176" b="-10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0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represents the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relationship of interest</a:t>
                </a:r>
              </a:p>
              <a:p>
                <a:pPr marL="0" indent="0">
                  <a:buNone/>
                </a:pPr>
                <a:r>
                  <a:rPr lang="en-US" dirty="0"/>
                  <a:t>2. is spurious, i.e. non-casual</a:t>
                </a:r>
              </a:p>
              <a:p>
                <a:pPr lvl="1"/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 part determined by variations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statistical </a:t>
                </a:r>
                <a:r>
                  <a:rPr lang="en-US" dirty="0">
                    <a:solidFill>
                      <a:srgbClr val="E84A27"/>
                    </a:solidFill>
                  </a:rPr>
                  <a:t>confounder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63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confounder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varying in value </a:t>
                </a:r>
                <a:r>
                  <a:rPr lang="en-US" i="1" dirty="0"/>
                  <a:t>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to vary</a:t>
                </a:r>
              </a:p>
              <a:p>
                <a:pPr lvl="1"/>
                <a:r>
                  <a:rPr lang="en-US" dirty="0"/>
                  <a:t>The causal effect: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varying </a:t>
                </a:r>
                <a:r>
                  <a:rPr lang="en-US" i="1" dirty="0"/>
                  <a:t>causes </a:t>
                </a:r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to vary</a:t>
                </a:r>
              </a:p>
              <a:p>
                <a:pPr lvl="1"/>
                <a:r>
                  <a:rPr lang="en-US" dirty="0"/>
                  <a:t>Creates artificial variation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Biases the causal effect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9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example, suppose: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naïve comparison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would result in a downward bias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Note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i="1" dirty="0"/>
                  <a:t> the naïvely estimated causal sign could flip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r="-1059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39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the DAG framework, the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E84A27"/>
                    </a:solidFill>
                  </a:rPr>
                  <a:t>non-collider</a:t>
                </a:r>
              </a:p>
              <a:p>
                <a:r>
                  <a:rPr lang="en-US" dirty="0"/>
                  <a:t>The arrows point away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Solutions to non-collider:</a:t>
                </a:r>
              </a:p>
              <a:p>
                <a:r>
                  <a:rPr lang="en-US" dirty="0"/>
                  <a:t>Condition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7.33"/>
  <p:tag name="ORIGINALWIDTH" val="4197.225"/>
  <p:tag name="LATEXADDIN" val="\documentclass{article}&#10;\usepackage{amsmath}&#10;\pagestyle{empty}&#10;\begin{document}&#10;&#10;&#10;\begin{table}[!htbp] \centering &#10;  \caption{Simulated Discrimination} &#10;  \label{Simulated Discrimination} &#10;\begin{tabular}{@{\extracolsep{5pt}}lccc} &#10;\\[-1.8ex]\hline &#10;\hline \\[-1.8ex] &#10; &amp; \multicolumn{3}{c}{\textit{Dependent variable:}} \\ &#10;\cline{2-4} &#10;\\[-1.8ex] &amp; \multicolumn{3}{c}{wage} \\ &#10; &amp; Biased Unconditional &amp; Biased &amp; Unbiased Conditional \\ &#10;\\[-1.8ex] &amp; (1) &amp; (2) &amp; (3)\\ &#10;\hline \\[-1.8ex] &#10; female &amp; $-$3.064$^{***}$ &amp; 0.632$^{***}$ &amp; $-$0.980$^{***}$ \\ &#10;  &amp; (0.085) &amp; (0.030) &amp; (0.029) \\ &#10;  &amp; &amp; &amp; \\ &#10; occupation &amp;  &amp; 1.811$^{***}$ &amp; 1.007$^{***}$ \\ &#10;  &amp;  &amp; (0.006) &amp; (0.010) \\ &#10;  &amp; &amp; &amp; \\ &#10; ability &amp;  &amp;  &amp; 1.999$^{***}$ \\ &#10;  &amp;  &amp;  &amp; (0.023) \\ &#10;  &amp; &amp; &amp; \\ &#10; Constant &amp; 2.059$^{***}$ &amp; 0.195$^{***}$ &amp; 0.991$^{***}$ \\ &#10;  &amp; (0.060) &amp; (0.020) &amp; (0.017) \\ &#10;  &amp; &amp; &amp; \\ &#10;\hline \\[-1.8ex] &#10;Observations &amp; 10,000 &amp; 10,000 &amp; 10,000 \\ &#10;R$^{2}$ &amp; 0.116 &amp; 0.911 &amp; 0.950 \\ &#10;\hline &#10;\hline \\[-1.8ex] &#10;\textit{Note:}  &amp; \multicolumn{3}{r}{$^{*}$p$&lt;$0.1; $^{**}$p$&lt;$0.05; $^{***}$p$&lt;$0.01} \\ &#10;\end{tabular} &#10;\end{table} &#10;&#10;&#10;\end{document}"/>
  <p:tag name="IGUANATEXSIZE" val="20"/>
  <p:tag name="IGUANATEXCURSOR" val="1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1188</TotalTime>
  <Words>1715</Words>
  <Application>Microsoft Office PowerPoint</Application>
  <PresentationFormat>Widescreen</PresentationFormat>
  <Paragraphs>288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Directed Acyclic Graphs</vt:lpstr>
      <vt:lpstr>Today</vt:lpstr>
      <vt:lpstr>Directed Acyclic Graphs Anatomy</vt:lpstr>
      <vt:lpstr>A Visual Representation of Causal Relationships</vt:lpstr>
      <vt:lpstr>Paths in a DAG – A Simple Example</vt:lpstr>
      <vt:lpstr>Paths in a DAG – A Simple Example</vt:lpstr>
      <vt:lpstr>Paths in a DAG – A Simple Example</vt:lpstr>
      <vt:lpstr>Paths in a DAG – A Simple Example</vt:lpstr>
      <vt:lpstr>Paths in a DAG – A Simple Example</vt:lpstr>
      <vt:lpstr>Paths in a DAG – Unobserved Variables</vt:lpstr>
      <vt:lpstr>Becker 1994 – Human Capital Example</vt:lpstr>
      <vt:lpstr>DAG of Human Capital Theory</vt:lpstr>
      <vt:lpstr>DAG of Human Capital Theory – Finding Paths</vt:lpstr>
      <vt:lpstr>Colliders – The automatic backdoor closer</vt:lpstr>
      <vt:lpstr>The Backdoor Criterion</vt:lpstr>
      <vt:lpstr>The Backdoor Criterion</vt:lpstr>
      <vt:lpstr>Back to Becker 1994</vt:lpstr>
      <vt:lpstr>Minimally sufficient conditioning strategy</vt:lpstr>
      <vt:lpstr>Background likely has direct effect on earnings</vt:lpstr>
      <vt:lpstr>How colliders could exist in education-wage model</vt:lpstr>
      <vt:lpstr>Three Collider Bias Examples</vt:lpstr>
      <vt:lpstr>Labor Market Gender Discrimination</vt:lpstr>
      <vt:lpstr>Occupational Sorting w/ Unobserved Heterogeneity</vt:lpstr>
      <vt:lpstr>Occupational Sorting w/ Unobserved Heterogeneity</vt:lpstr>
      <vt:lpstr>Gender Discrimination - Generated Data </vt:lpstr>
      <vt:lpstr>Movie Stars</vt:lpstr>
      <vt:lpstr>Sample selection – Becoming a movie star</vt:lpstr>
      <vt:lpstr>Sample selection – Becoming a movie star</vt:lpstr>
      <vt:lpstr>Stars are top 85% of beauty + talent</vt:lpstr>
      <vt:lpstr>Racial Profiling</vt:lpstr>
      <vt:lpstr>Racial profiling – a subtle case of sample selection</vt:lpstr>
      <vt:lpstr>Fryer (2019) – Quantify police force racial bias</vt:lpstr>
      <vt:lpstr>Fryer (2019) – Quantify police force racial bias</vt:lpstr>
      <vt:lpstr>Fryer (2019) – Quantify police force racial bias</vt:lpstr>
      <vt:lpstr>Administrative data is conditional on a collider</vt:lpstr>
      <vt:lpstr>Administrative data is conditional on a collider</vt:lpstr>
      <vt:lpstr>Knox et al 2020 – Sample bias correction procedure</vt:lpstr>
      <vt:lpstr>What are we controlling for?</vt:lpstr>
      <vt:lpstr>Conditioning on Control Variables</vt:lpstr>
      <vt:lpstr>PowerPoint Presentation</vt:lpstr>
      <vt:lpstr>Takeaways</vt:lpstr>
      <vt:lpstr>Identifying causal relationships is non-trivial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Directed Acyclic Graphs</dc:title>
  <dc:creator>Oolman, Julian Wade</dc:creator>
  <cp:lastModifiedBy>Oolman, Julian Wade</cp:lastModifiedBy>
  <cp:revision>9</cp:revision>
  <dcterms:created xsi:type="dcterms:W3CDTF">2022-08-26T15:01:25Z</dcterms:created>
  <dcterms:modified xsi:type="dcterms:W3CDTF">2022-09-23T21:12:57Z</dcterms:modified>
</cp:coreProperties>
</file>